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Merriweather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40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1.ieee802.org/tsn/" TargetMode="External"/><Relationship Id="rId3" Type="http://schemas.openxmlformats.org/officeDocument/2006/relationships/hyperlink" Target="https://cdrdv2-public.intel.com/752516/wp-01279-time-sensitive-networking-theory-to-implementation-in-industrial-automation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ommunity.fs.com/encyclopedia/timesensitive-networking-tsn.html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hyperlink" Target="https://arxiv.org/html/2306.03691v4" TargetMode="External"/><Relationship Id="rId4" Type="http://schemas.openxmlformats.org/officeDocument/2006/relationships/hyperlink" Target="https://tsn-network.com/" TargetMode="Externa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595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110_Besmellah_1(MRT)" pitchFamily="2" charset="0"/>
                <a:ea typeface="Merriweather" pitchFamily="34" charset="-122"/>
                <a:cs typeface="_MRT_Khodkar" panose="00000700000000000000" pitchFamily="2" charset="-78"/>
              </a:rPr>
              <a:t>«بسم‌ الرحمن الرحیم»</a:t>
            </a:r>
            <a:endParaRPr lang="en-US" sz="1900" dirty="0">
              <a:latin typeface="110_Besmellah_1(MRT)" pitchFamily="2" charset="0"/>
              <a:cs typeface="_MRT_Khodkar" panose="00000700000000000000" pitchFamily="2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1668423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286" y="2439591"/>
            <a:ext cx="9673709" cy="222944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4946690"/>
            <a:ext cx="493633" cy="4936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63798" y="5687139"/>
            <a:ext cx="294798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Professor: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863798" y="6151126"/>
            <a:ext cx="29479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Dr. Foshati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951" y="4946690"/>
            <a:ext cx="493633" cy="4936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81951" y="5687139"/>
            <a:ext cx="294810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By: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4181951" y="6151126"/>
            <a:ext cx="294810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Atefeh Ghandehari</a:t>
            </a:r>
            <a:endParaRPr lang="en-US" sz="19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223" y="4946690"/>
            <a:ext cx="493633" cy="49363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00223" y="5687139"/>
            <a:ext cx="294810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Date:</a:t>
            </a:r>
            <a:endParaRPr lang="en-US" sz="1550" dirty="0"/>
          </a:p>
        </p:txBody>
      </p:sp>
      <p:sp>
        <p:nvSpPr>
          <p:cNvPr id="13" name="Text 7"/>
          <p:cNvSpPr/>
          <p:nvPr/>
        </p:nvSpPr>
        <p:spPr>
          <a:xfrm>
            <a:off x="7500223" y="6151126"/>
            <a:ext cx="294810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Feb 2025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4946690"/>
            <a:ext cx="493633" cy="49363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818495" y="5687139"/>
            <a:ext cx="2948107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Department:</a:t>
            </a:r>
            <a:endParaRPr lang="en-US" sz="1550" dirty="0"/>
          </a:p>
        </p:txBody>
      </p:sp>
      <p:sp>
        <p:nvSpPr>
          <p:cNvPr id="16" name="Text 9"/>
          <p:cNvSpPr/>
          <p:nvPr/>
        </p:nvSpPr>
        <p:spPr>
          <a:xfrm>
            <a:off x="10818495" y="6151126"/>
            <a:ext cx="294810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Computer Engineering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863799" y="7233642"/>
            <a:ext cx="129028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(1)</a:t>
            </a:r>
            <a:endParaRPr lang="en-US" sz="15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DE3C4B-CFA7-9AA5-39B8-C8183D875047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25479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Real-World TSN Applications and Use Cases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696647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3467814"/>
            <a:ext cx="616982" cy="6169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3798" y="4331613"/>
            <a:ext cx="3859887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Robotics and Automation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63798" y="4865132"/>
            <a:ext cx="4054078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447" y="3436954"/>
            <a:ext cx="616982" cy="6169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772447" y="433159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Motion Control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288042" y="4865132"/>
            <a:ext cx="40541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2404" y="3467814"/>
            <a:ext cx="616982" cy="6169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43316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Process Automation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712404" y="4865132"/>
            <a:ext cx="405419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3" name="Text 8"/>
          <p:cNvSpPr/>
          <p:nvPr/>
        </p:nvSpPr>
        <p:spPr>
          <a:xfrm>
            <a:off x="863798" y="5537597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Text 9"/>
          <p:cNvSpPr/>
          <p:nvPr/>
        </p:nvSpPr>
        <p:spPr>
          <a:xfrm>
            <a:off x="863798" y="7133391"/>
            <a:ext cx="12902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(10)</a:t>
            </a:r>
            <a:endParaRPr lang="en-US" sz="15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666D9F-7D3D-C1A9-0CD7-99BEA329EB88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4242" y="863322"/>
            <a:ext cx="7488317" cy="945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Future of TSN and Industrial Automation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314242" y="2193488"/>
            <a:ext cx="356675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6619280" y="2962156"/>
            <a:ext cx="2956679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Adoption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35803" y="2193488"/>
            <a:ext cx="356675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3700" dirty="0"/>
          </a:p>
        </p:txBody>
      </p:sp>
      <p:sp>
        <p:nvSpPr>
          <p:cNvPr id="7" name="Text 4"/>
          <p:cNvSpPr/>
          <p:nvPr/>
        </p:nvSpPr>
        <p:spPr>
          <a:xfrm>
            <a:off x="10540841" y="2962156"/>
            <a:ext cx="2956679" cy="369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Security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235803" y="3473529"/>
            <a:ext cx="356675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274963" y="4679871"/>
            <a:ext cx="3566755" cy="473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3700" dirty="0"/>
          </a:p>
        </p:txBody>
      </p:sp>
      <p:sp>
        <p:nvSpPr>
          <p:cNvPr id="10" name="Text 7"/>
          <p:cNvSpPr/>
          <p:nvPr/>
        </p:nvSpPr>
        <p:spPr>
          <a:xfrm>
            <a:off x="8274963" y="5448538"/>
            <a:ext cx="3566755" cy="738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Edge Computing Integration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8274963" y="6329363"/>
            <a:ext cx="3566755" cy="378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314242" y="6973967"/>
            <a:ext cx="7488317" cy="605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(11)</a:t>
            </a:r>
            <a:endParaRPr lang="en-US" sz="14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2244AD-F253-D4E9-E754-4DBB6F26E385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332" y="441841"/>
            <a:ext cx="3213854" cy="401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Recourses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62332" y="1164788"/>
            <a:ext cx="1350573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25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https://cdrdv2-public.intel.com/752516/wp-01279-time-sensitive-networking-theory-to-implementation-in-industrial-automation.pdf</a:t>
            </a:r>
            <a:endParaRPr lang="en-US" sz="1250" dirty="0"/>
          </a:p>
        </p:txBody>
      </p:sp>
      <p:pic>
        <p:nvPicPr>
          <p:cNvPr id="4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32" y="1602700"/>
            <a:ext cx="8792647" cy="1622108"/>
          </a:xfrm>
          <a:prstGeom prst="rect">
            <a:avLst/>
          </a:prstGeom>
        </p:spPr>
      </p:pic>
      <p:pic>
        <p:nvPicPr>
          <p:cNvPr id="5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32" y="3405545"/>
            <a:ext cx="8792647" cy="1622108"/>
          </a:xfrm>
          <a:prstGeom prst="rect">
            <a:avLst/>
          </a:prstGeom>
        </p:spPr>
      </p:pic>
      <p:pic>
        <p:nvPicPr>
          <p:cNvPr id="6" name="Image 2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332" y="5208389"/>
            <a:ext cx="8792647" cy="1088469"/>
          </a:xfrm>
          <a:prstGeom prst="rect">
            <a:avLst/>
          </a:prstGeom>
        </p:spPr>
      </p:pic>
      <p:pic>
        <p:nvPicPr>
          <p:cNvPr id="7" name="Image 3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332" y="6477595"/>
            <a:ext cx="8792647" cy="13199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35D0F3-DC41-2F81-2C3A-63717D1AE928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3729157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you.</a:t>
            </a:r>
            <a:endParaRPr lang="en-US" sz="48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CB0E17-9381-38C6-5DF6-662FBF0C8293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60151"/>
            <a:ext cx="74164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Time-Sensitive Networking (TSN)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6350198" y="2931319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
Enhances the capabilities of </a:t>
            </a: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standard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Ethernet networks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by providing </a:t>
            </a:r>
            <a:r>
              <a:rPr lang="en-US" sz="19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deterministic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performance and </a:t>
            </a:r>
            <a:r>
              <a:rPr lang="en-US" sz="19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</a:t>
            </a:r>
            <a:r>
              <a:rPr lang="en-US" sz="1900" b="1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capabilities.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788218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350198" y="5381863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350197" y="7224760"/>
            <a:ext cx="74164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(2)</a:t>
            </a:r>
            <a:endParaRPr lang="en-US" sz="15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945D94-E00C-6573-F12E-5E3F3AC1A123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71493"/>
            <a:ext cx="1290280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Rise of Industrial Ethernet and the Need for TSN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982992"/>
            <a:ext cx="42007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Shift Towards Ethernet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61533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Several advantages over traditional fieldbus technologies, including: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2700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cost-effectiveness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0813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ease of deployment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8927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wide availability of devices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2982992"/>
            <a:ext cx="525279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AFCBF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of Traditional Ethernet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7623929" y="36153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Lacks the real-time capabilities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09646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jitter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57759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latency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05872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unpredictable network behavior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3798" y="6949518"/>
            <a:ext cx="129028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(3)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8EEC9B-72AE-3955-A3AC-669D3F80BED2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995" y="796528"/>
            <a:ext cx="7618809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0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Features and Benefits of TSN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400" dirty="0"/>
          </a:p>
        </p:txBody>
      </p:sp>
      <p:sp>
        <p:nvSpPr>
          <p:cNvPr id="4" name="Shape 1"/>
          <p:cNvSpPr/>
          <p:nvPr/>
        </p:nvSpPr>
        <p:spPr>
          <a:xfrm>
            <a:off x="6248995" y="2158127"/>
            <a:ext cx="490180" cy="49018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22112" y="2239804"/>
            <a:ext cx="143828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6957060" y="2158127"/>
            <a:ext cx="408372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Deterministic Communication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57060" y="2629376"/>
            <a:ext cx="691074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8995" y="3440906"/>
            <a:ext cx="490180" cy="49018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96395" y="3522583"/>
            <a:ext cx="19538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957060" y="3440906"/>
            <a:ext cx="309574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Capabilities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957060" y="3912156"/>
            <a:ext cx="691074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8995" y="4723686"/>
            <a:ext cx="490180" cy="49018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02586" y="4805362"/>
            <a:ext cx="18299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6957060" y="4723686"/>
            <a:ext cx="4728448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Efficiency and Reliability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57060" y="5194935"/>
            <a:ext cx="691074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8995" y="6006465"/>
            <a:ext cx="490180" cy="490180"/>
          </a:xfrm>
          <a:prstGeom prst="roundRect">
            <a:avLst>
              <a:gd name="adj" fmla="val 186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88775" y="6088142"/>
            <a:ext cx="210503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6957060" y="6006465"/>
            <a:ext cx="3532823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Enhanced Interoperability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957060" y="6477714"/>
            <a:ext cx="6910745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248995" y="7071360"/>
            <a:ext cx="7618809" cy="5576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(4)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79AA47-950A-A322-F9B9-31BB4AF415F9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62739"/>
            <a:ext cx="1290280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features are defined and published in a number of IEEE 802.1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863798" y="2756297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timing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237428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synchronization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718560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forwarding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199692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queuing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680823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redundancy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161955"/>
            <a:ext cx="3449241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stream reservation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020" y="2011561"/>
            <a:ext cx="7330083" cy="428994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63797" y="7139225"/>
            <a:ext cx="129028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(5)</a:t>
            </a:r>
            <a:endParaRPr lang="en-US" sz="15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33EE7-ADC5-B881-7706-A061C1DDECBB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77422"/>
            <a:ext cx="12902803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8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TSN Standards and Protocols</a:t>
            </a:r>
            <a:r>
              <a:rPr lang="en-US" sz="2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863798" y="2542103"/>
            <a:ext cx="3040618" cy="3722489"/>
          </a:xfrm>
          <a:prstGeom prst="roundRect">
            <a:avLst>
              <a:gd name="adj" fmla="val 3409"/>
            </a:avLst>
          </a:prstGeom>
          <a:solidFill>
            <a:srgbClr val="013180"/>
          </a:solidFill>
          <a:ln w="15240">
            <a:solidFill>
              <a:srgbClr val="1A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125855" y="2804160"/>
            <a:ext cx="251650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IEEE 802.1Qbv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125855" y="3337679"/>
            <a:ext cx="25165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Time-Aware Shaper (TAS)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25855" y="4275296"/>
            <a:ext cx="25165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scheduling of time-critical traffic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25855" y="5212913"/>
            <a:ext cx="25165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prioritizing real-time 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4151233" y="2542103"/>
            <a:ext cx="3040618" cy="3722489"/>
          </a:xfrm>
          <a:prstGeom prst="roundRect">
            <a:avLst>
              <a:gd name="adj" fmla="val 340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4413290" y="2804160"/>
            <a:ext cx="251650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IEEE 802.1Qcc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4413290" y="3337679"/>
            <a:ext cx="25165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synchronization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413290" y="3880485"/>
            <a:ext cx="25165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2542103"/>
            <a:ext cx="3040618" cy="3722489"/>
          </a:xfrm>
          <a:prstGeom prst="roundRect">
            <a:avLst>
              <a:gd name="adj" fmla="val 340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700724" y="2804160"/>
            <a:ext cx="251650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IEEE 802.1Qci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7700724" y="3337679"/>
            <a:ext cx="251650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network traffic classes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700724" y="4275296"/>
            <a:ext cx="25165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10726102" y="2542103"/>
            <a:ext cx="3040618" cy="3722489"/>
          </a:xfrm>
          <a:prstGeom prst="roundRect">
            <a:avLst>
              <a:gd name="adj" fmla="val 340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988159" y="2804160"/>
            <a:ext cx="251650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IEEE 802.1CB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10988159" y="3337679"/>
            <a:ext cx="251650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fault-tolerant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3917" y="7050962"/>
            <a:ext cx="1290280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(6)</a:t>
            </a:r>
            <a:endParaRPr lang="en-US" sz="1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1CADB6-2623-66D6-92B1-CB0FCA6D562E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856" y="787122"/>
            <a:ext cx="7634288" cy="862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50"/>
              </a:lnSpc>
              <a:buNone/>
            </a:pP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rriweather" pitchFamily="34" charset="0"/>
              </a:rPr>
              <a:t>Timing and Synchronization in TSN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56" y="1929884"/>
            <a:ext cx="323493" cy="3234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93971" y="1892141"/>
            <a:ext cx="402074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Precision Time Protocol (PTP)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1293971" y="2358390"/>
            <a:ext cx="70951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Synchronize clocks 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293971" y="2832616"/>
            <a:ext cx="70951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devices operate in alignment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1293971" y="3306842"/>
            <a:ext cx="70951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Master clock-Slave clocks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56" y="4336494"/>
            <a:ext cx="323493" cy="32349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293971" y="4298752"/>
            <a:ext cx="3579614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Time-Aware Shaper (TAS)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1293971" y="4765000"/>
            <a:ext cx="70951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</a:rPr>
              <a:t>Schedules Time-Critical Traffic</a:t>
            </a: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56" y="5794653"/>
            <a:ext cx="323493" cy="32349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93971" y="5756910"/>
            <a:ext cx="3962043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Synchronization Mechanisms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293971" y="6223159"/>
            <a:ext cx="7095173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Nanosecond-level accuracy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754856" y="6810613"/>
            <a:ext cx="7634288" cy="827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(7)</a:t>
            </a:r>
            <a:endParaRPr lang="en-US" sz="13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426607"/>
            <a:ext cx="6150293" cy="39287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5632966"/>
            <a:ext cx="6150293" cy="631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Scheduled Message Forwarding in TSN As Defined in the</a:t>
            </a:r>
            <a:r>
              <a:rPr lang="en-US" sz="15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IEEE 802.1AS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and </a:t>
            </a:r>
            <a:r>
              <a:rPr lang="en-US" sz="155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802.1Qbv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Ethernet Standards</a:t>
            </a:r>
            <a:endParaRPr lang="en-US" sz="1550" dirty="0"/>
          </a:p>
        </p:txBody>
      </p:sp>
      <p:sp>
        <p:nvSpPr>
          <p:cNvPr id="4" name="Text 1"/>
          <p:cNvSpPr/>
          <p:nvPr/>
        </p:nvSpPr>
        <p:spPr>
          <a:xfrm>
            <a:off x="7623929" y="2685336"/>
            <a:ext cx="6150293" cy="493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Traffic Scheduling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623929" y="340090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Multiple queues per port 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01776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until a gate opens → at a time slot specified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4634627"/>
            <a:ext cx="615029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58903" y="7331326"/>
            <a:ext cx="12902803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(8)</a:t>
            </a:r>
            <a:endParaRPr lang="en-US" sz="15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34B52-9CCC-CEC9-8B8D-76F22CE479C7}"/>
              </a:ext>
            </a:extLst>
          </p:cNvPr>
          <p:cNvSpPr/>
          <p:nvPr/>
        </p:nvSpPr>
        <p:spPr>
          <a:xfrm>
            <a:off x="12833797" y="7746642"/>
            <a:ext cx="1719330" cy="411044"/>
          </a:xfrm>
          <a:prstGeom prst="rect">
            <a:avLst/>
          </a:prstGeom>
          <a:solidFill>
            <a:srgbClr val="09151A"/>
          </a:solidFill>
          <a:ln>
            <a:solidFill>
              <a:srgbClr val="09151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414" y="926306"/>
            <a:ext cx="4961453" cy="637913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4854" y="766286"/>
            <a:ext cx="7674293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400" dirty="0">
                <a:solidFill>
                  <a:srgbClr val="AEE4BD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Redundancy and Fault Tolerance in TSN</a:t>
            </a: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</a:t>
            </a:r>
            <a:endParaRPr lang="en-US" sz="24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54" y="1842016"/>
            <a:ext cx="1049774" cy="16796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099548" y="2051923"/>
            <a:ext cx="262449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Redundant Paths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2099548" y="2833926"/>
            <a:ext cx="630959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54" y="3521631"/>
            <a:ext cx="1049774" cy="167961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099548" y="3731538"/>
            <a:ext cx="3374469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Fast Failover Mechanisms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2099548" y="4513540"/>
            <a:ext cx="630959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854" y="5201245"/>
            <a:ext cx="1049774" cy="167961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099548" y="5411152"/>
            <a:ext cx="2624495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Network Resilience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2099548" y="6193155"/>
            <a:ext cx="630959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14" name="Text 7"/>
          <p:cNvSpPr/>
          <p:nvPr/>
        </p:nvSpPr>
        <p:spPr>
          <a:xfrm>
            <a:off x="734854" y="7116961"/>
            <a:ext cx="7674293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
(9)</a:t>
            </a:r>
            <a:endParaRPr lang="en-US" sz="1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349</Words>
  <Application>Microsoft Office PowerPoint</Application>
  <PresentationFormat>Custom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110_Besmellah_1(MRT)</vt:lpstr>
      <vt:lpstr>Merriweather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atefe ghandehari</cp:lastModifiedBy>
  <cp:revision>3</cp:revision>
  <dcterms:created xsi:type="dcterms:W3CDTF">2025-02-03T17:52:57Z</dcterms:created>
  <dcterms:modified xsi:type="dcterms:W3CDTF">2025-02-03T18:35:39Z</dcterms:modified>
</cp:coreProperties>
</file>